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jpg" ContentType="image/jpeg"/>
  <Default Extension="rels" ContentType="application/vnd.openxmlformats-package.relationships+xml"/>
  <Override PartName="/ppt/slides/slide14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trictFirstAndLastChars="0" saveSubsetFonts="1" autoCompressPictures="0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4.xml" Id="rId20" /><Relationship Type="http://schemas.openxmlformats.org/officeDocument/2006/relationships/slide" Target="/ppt/slides/slide5.xml" Id="rId11" /><Relationship Type="http://schemas.openxmlformats.org/officeDocument/2006/relationships/slide" Target="/ppt/slides/slide16.xml" Id="rId22" /><Relationship Type="http://schemas.openxmlformats.org/officeDocument/2006/relationships/slide" Target="/ppt/slides/slide4.xml" Id="rId10" /><Relationship Type="http://schemas.openxmlformats.org/officeDocument/2006/relationships/slide" Target="/ppt/slides/slide15.xml" Id="rId21" /><Relationship Type="http://schemas.openxmlformats.org/officeDocument/2006/relationships/slide" Target="/ppt/slides/slide7.xml" Id="rId13" /><Relationship Type="http://schemas.openxmlformats.org/officeDocument/2006/relationships/slide" Target="/ppt/slides/slide18.xml" Id="rId24" /><Relationship Type="http://schemas.openxmlformats.org/officeDocument/2006/relationships/slide" Target="/ppt/slides/slide6.xml" Id="rId12" /><Relationship Type="http://schemas.openxmlformats.org/officeDocument/2006/relationships/slide" Target="/ppt/slides/slide17.xml" Id="rId23" /><Relationship Type="http://schemas.openxmlformats.org/officeDocument/2006/relationships/theme" Target="/ppt/theme/theme2.xml" Id="rId1" /><Relationship Type="http://schemas.openxmlformats.org/officeDocument/2006/relationships/viewProps" Target="/ppt/viewProps.xml" Id="rId2" /><Relationship Type="http://schemas.openxmlformats.org/officeDocument/2006/relationships/presProps" Target="/ppt/presProps.xml" Id="rId3" /><Relationship Type="http://schemas.openxmlformats.org/officeDocument/2006/relationships/slide" Target="/ppt/slides/slide3.xml" Id="rId9" /><Relationship Type="http://schemas.openxmlformats.org/officeDocument/2006/relationships/slide" Target="/ppt/slides/slide9.xml" Id="rId15" /><Relationship Type="http://schemas.openxmlformats.org/officeDocument/2006/relationships/slide" Target="/ppt/slides/slide8.xml" Id="rId14" /><Relationship Type="http://schemas.openxmlformats.org/officeDocument/2006/relationships/slide" Target="/ppt/slides/slide11.xml" Id="rId17" /><Relationship Type="http://schemas.openxmlformats.org/officeDocument/2006/relationships/slide" Target="/ppt/slides/slide10.xml" Id="rId16" /><Relationship Type="http://schemas.openxmlformats.org/officeDocument/2006/relationships/slideMaster" Target="/ppt/slideMasters/slideMaster2.xml" Id="rId5" /><Relationship Type="http://schemas.openxmlformats.org/officeDocument/2006/relationships/slide" Target="/ppt/slides/slide13.xml" Id="rId19" /><Relationship Type="http://schemas.openxmlformats.org/officeDocument/2006/relationships/notesMaster" Target="/ppt/notesMasters/notesMaster1.xml" Id="rId6" /><Relationship Type="http://schemas.openxmlformats.org/officeDocument/2006/relationships/slide" Target="/ppt/slides/slide12.xml" Id="rId18" /><Relationship Type="http://schemas.openxmlformats.org/officeDocument/2006/relationships/slide" Target="/ppt/slides/slide1.xml" Id="rId7" /><Relationship Type="http://schemas.openxmlformats.org/officeDocument/2006/relationships/slide" Target="/ppt/slides/slide2.xml" Id="rId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17f08654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917f08654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17f086545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917f086545_2_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17f086545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917f086545_2_2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17f086545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917f086545_2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17f086545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917f086545_2_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17f086545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917f086545_2_2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17f086545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917f086545_2_2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17f086545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917f086545_2_2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17f086545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917f086545_2_3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17f086545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917f086545_2_3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17f086545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917f086545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17f086545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917f086545_2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17f086545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917f086545_2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17f086545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917f086545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17f08654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917f086545_2_1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17f086545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917f086545_2_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17f086545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917f086545_2_2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17f086545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917f086545_2_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theme" Target="/ppt/theme/theme3.xml" Id="rId12" /></Relationships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4.png" Id="rId3" /><Relationship Type="http://schemas.openxmlformats.org/officeDocument/2006/relationships/image" Target="/ppt/media/image3.png" Id="rId4" /><Relationship Type="http://schemas.openxmlformats.org/officeDocument/2006/relationships/image" Target="/ppt/media/image1.png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0.xml" Id="rId2" /><Relationship Type="http://schemas.openxmlformats.org/officeDocument/2006/relationships/image" Target="/ppt/media/image6.png" Id="rId3" /><Relationship Type="http://schemas.openxmlformats.org/officeDocument/2006/relationships/image" Target="/ppt/media/image26.png" Id="rId4" /><Relationship Type="http://schemas.openxmlformats.org/officeDocument/2006/relationships/image" Target="/ppt/media/image24.png" Id="rId5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1.xml" Id="rId2" /><Relationship Type="http://schemas.openxmlformats.org/officeDocument/2006/relationships/image" Target="/ppt/media/image4.png" Id="rId3" /><Relationship Type="http://schemas.openxmlformats.org/officeDocument/2006/relationships/image" Target="/ppt/media/image19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2.xml" Id="rId2" /><Relationship Type="http://schemas.openxmlformats.org/officeDocument/2006/relationships/image" Target="/ppt/media/image4.png" Id="rId3" /><Relationship Type="http://schemas.openxmlformats.org/officeDocument/2006/relationships/image" Target="/ppt/media/image27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3.xml" Id="rId2" /><Relationship Type="http://schemas.openxmlformats.org/officeDocument/2006/relationships/image" Target="/ppt/media/image4.png" Id="rId3" /><Relationship Type="http://schemas.openxmlformats.org/officeDocument/2006/relationships/image" Target="/ppt/media/image20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4.xml" Id="rId2" /><Relationship Type="http://schemas.openxmlformats.org/officeDocument/2006/relationships/image" Target="/ppt/media/image6.png" Id="rId3" /><Relationship Type="http://schemas.openxmlformats.org/officeDocument/2006/relationships/image" Target="/ppt/media/image23.png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5.xml" Id="rId2" /><Relationship Type="http://schemas.openxmlformats.org/officeDocument/2006/relationships/image" Target="/ppt/media/image6.png" Id="rId3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6.xml" Id="rId2" /><Relationship Type="http://schemas.openxmlformats.org/officeDocument/2006/relationships/image" Target="/ppt/media/image10.png" Id="rId3" /><Relationship Type="http://schemas.openxmlformats.org/officeDocument/2006/relationships/image" Target="/ppt/media/image25.jp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7.xml" Id="rId2" /><Relationship Type="http://schemas.openxmlformats.org/officeDocument/2006/relationships/image" Target="/ppt/media/image10.png" Id="rId3" /><Relationship Type="http://schemas.openxmlformats.org/officeDocument/2006/relationships/image" Target="/ppt/media/image25.jp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18.xml" Id="rId2" /><Relationship Type="http://schemas.openxmlformats.org/officeDocument/2006/relationships/image" Target="/ppt/media/image4.png" Id="rId3" /><Relationship Type="http://schemas.openxmlformats.org/officeDocument/2006/relationships/image" Target="/ppt/media/image3.png" Id="rId4" /><Relationship Type="http://schemas.openxmlformats.org/officeDocument/2006/relationships/image" Target="/ppt/media/image1.png" Id="rId5" /><Relationship Type="http://schemas.openxmlformats.org/officeDocument/2006/relationships/image" Target="/ppt/media/image7.png" Id="rId6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1.png" Id="rId3" /><Relationship Type="http://schemas.openxmlformats.org/officeDocument/2006/relationships/image" Target="/ppt/media/image15.png" Id="rId4" /><Relationship Type="http://schemas.openxmlformats.org/officeDocument/2006/relationships/image" Target="/ppt/media/image7.png" Id="rId5" /><Relationship Type="http://schemas.openxmlformats.org/officeDocument/2006/relationships/image" Target="/ppt/media/image21.png" Id="rId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3.xml" Id="rId2" /><Relationship Type="http://schemas.openxmlformats.org/officeDocument/2006/relationships/image" Target="/ppt/media/image10.png" Id="rId3" /><Relationship Type="http://schemas.openxmlformats.org/officeDocument/2006/relationships/image" Target="/ppt/media/image25.jp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15.png" Id="rId3" /><Relationship Type="http://schemas.openxmlformats.org/officeDocument/2006/relationships/image" Target="/ppt/media/image17.png" Id="rId4" /><Relationship Type="http://schemas.openxmlformats.org/officeDocument/2006/relationships/image" Target="/ppt/media/image9.png" Id="rId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5.xml" Id="rId2" /><Relationship Type="http://schemas.openxmlformats.org/officeDocument/2006/relationships/image" Target="/ppt/media/image4.png" Id="rId3" /><Relationship Type="http://schemas.openxmlformats.org/officeDocument/2006/relationships/image" Target="/ppt/media/image7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6.xml" Id="rId2" /><Relationship Type="http://schemas.openxmlformats.org/officeDocument/2006/relationships/image" Target="/ppt/media/image10.png" Id="rId3" /><Relationship Type="http://schemas.openxmlformats.org/officeDocument/2006/relationships/image" Target="/ppt/media/image11.png" Id="rId4" /><Relationship Type="http://schemas.openxmlformats.org/officeDocument/2006/relationships/image" Target="/ppt/media/image17.png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7.xml" Id="rId2" /><Relationship Type="http://schemas.openxmlformats.org/officeDocument/2006/relationships/image" Target="/ppt/media/image6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8.xml" Id="rId2" /><Relationship Type="http://schemas.openxmlformats.org/officeDocument/2006/relationships/image" Target="/ppt/media/image4.png" Id="rId3" /><Relationship Type="http://schemas.openxmlformats.org/officeDocument/2006/relationships/image" Target="/ppt/media/image22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.xml" Id="rId1" /><Relationship Type="http://schemas.openxmlformats.org/officeDocument/2006/relationships/notesSlide" Target="/ppt/notesSlides/notesSlide9.xml" Id="rId2" /><Relationship Type="http://schemas.openxmlformats.org/officeDocument/2006/relationships/image" Target="/ppt/media/image4.png" Id="rId3"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 rot="-10659522">
            <a:off x="-733042" y="-552064"/>
            <a:ext cx="3008882" cy="1799859"/>
          </a:xfrm>
          <a:custGeom>
            <a:rect b="b" l="l" r="r" t="t"/>
            <a:pathLst>
              <a:path extrusionOk="0"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-462011" y="2594481"/>
            <a:ext cx="2358491" cy="3125710"/>
          </a:xfrm>
          <a:custGeom>
            <a:rect b="b" l="l" r="r" t="t"/>
            <a:pathLst>
              <a:path extrusionOk="0"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522582" y="1157103"/>
            <a:ext cx="65088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Sentiment Classification Using Logistic Regression and Feedforward Neural Networks</a:t>
            </a:r>
            <a:endParaRPr sz="300"/>
          </a:p>
        </p:txBody>
      </p:sp>
      <p:cxnSp>
        <p:nvCxnSpPr>
          <p:cNvPr id="133" name="Google Shape;133;p25"/>
          <p:cNvCxnSpPr/>
          <p:nvPr/>
        </p:nvCxnSpPr>
        <p:spPr>
          <a:xfrm>
            <a:off x="522582" y="740046"/>
            <a:ext cx="8107069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5"/>
          <p:cNvSpPr txBox="1"/>
          <p:nvPr/>
        </p:nvSpPr>
        <p:spPr>
          <a:xfrm>
            <a:off x="7031284" y="3771566"/>
            <a:ext cx="1725077" cy="9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 4</a:t>
            </a:r>
            <a:endParaRPr sz="700"/>
          </a:p>
          <a:p>
            <a:pPr indent="-101600" lvl="1" marL="2159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Navreet</a:t>
            </a:r>
            <a:endParaRPr sz="700"/>
          </a:p>
          <a:p>
            <a:pPr indent="-101600" lvl="1" marL="2159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Aiswarya Hariharan</a:t>
            </a:r>
            <a:endParaRPr sz="700"/>
          </a:p>
          <a:p>
            <a:pPr indent="-101600" lvl="1" marL="2159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Kishankumar Patel</a:t>
            </a:r>
            <a:endParaRPr sz="700"/>
          </a:p>
          <a:p>
            <a:pPr indent="-101600" lvl="1" marL="2159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Rutvikkumar Suhagiya</a:t>
            </a:r>
            <a:endParaRPr sz="700"/>
          </a:p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 rot="-713623">
            <a:off x="3173421" y="-856071"/>
            <a:ext cx="7059404" cy="4569360"/>
          </a:xfrm>
          <a:custGeom>
            <a:rect b="b" l="l" r="r" t="t"/>
            <a:pathLst>
              <a:path extrusionOk="0"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34"/>
          <p:cNvSpPr txBox="1"/>
          <p:nvPr/>
        </p:nvSpPr>
        <p:spPr>
          <a:xfrm>
            <a:off x="514350" y="456217"/>
            <a:ext cx="8115300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FNN Training Performance</a:t>
            </a:r>
            <a:endParaRPr sz="700"/>
          </a:p>
        </p:txBody>
      </p:sp>
      <p:sp>
        <p:nvSpPr>
          <p:cNvPr id="281" name="Google Shape;281;p34"/>
          <p:cNvSpPr txBox="1"/>
          <p:nvPr/>
        </p:nvSpPr>
        <p:spPr>
          <a:xfrm>
            <a:off x="514350" y="1800194"/>
            <a:ext cx="3267041" cy="27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Observations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accuracy improves steadily across epochs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Validation accuracy trends similarly → stable training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Loss decreases smoothly → consistent learning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signs of overfitting with dropout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FNN slightly underperforms LR but remains competitive</a:t>
            </a:r>
            <a:endParaRPr sz="700"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7375"/>
            <a:ext cx="3746801" cy="19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34400"/>
            <a:ext cx="3746801" cy="19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5"/>
          <p:cNvSpPr txBox="1"/>
          <p:nvPr/>
        </p:nvSpPr>
        <p:spPr>
          <a:xfrm>
            <a:off x="514350" y="482470"/>
            <a:ext cx="3700332" cy="1215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Experiment 1: Activation Functions</a:t>
            </a:r>
            <a:endParaRPr sz="700"/>
          </a:p>
        </p:txBody>
      </p:sp>
      <p:sp>
        <p:nvSpPr>
          <p:cNvPr id="290" name="Google Shape;290;p35"/>
          <p:cNvSpPr txBox="1"/>
          <p:nvPr/>
        </p:nvSpPr>
        <p:spPr>
          <a:xfrm>
            <a:off x="570100" y="1949807"/>
            <a:ext cx="3433800" cy="27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Tested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ReLU: 0.8852 → highest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Tanh: 0.8720 → lower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Why ReLU wins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Handles sparse high-dimensional data well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Mitigates vanishing gradients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Faster gradient propagation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ReLU is the optimal activation function for this dataset.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35"/>
          <p:cNvGrpSpPr/>
          <p:nvPr/>
        </p:nvGrpSpPr>
        <p:grpSpPr>
          <a:xfrm>
            <a:off x="4509229" y="430898"/>
            <a:ext cx="4185566" cy="4258072"/>
            <a:chOff x="0" y="-28575"/>
            <a:chExt cx="2204742" cy="2242935"/>
          </a:xfrm>
        </p:grpSpPr>
        <p:sp>
          <p:nvSpPr>
            <p:cNvPr id="292" name="Google Shape;292;p35"/>
            <p:cNvSpPr/>
            <p:nvPr/>
          </p:nvSpPr>
          <p:spPr>
            <a:xfrm>
              <a:off x="0" y="0"/>
              <a:ext cx="2204742" cy="2214360"/>
            </a:xfrm>
            <a:custGeom>
              <a:rect b="b" l="l" r="r" t="t"/>
              <a:pathLst>
                <a:path extrusionOk="0"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 txBox="1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4" name="Google Shape;2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425" y="535300"/>
            <a:ext cx="4137101" cy="40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36"/>
          <p:cNvSpPr txBox="1"/>
          <p:nvPr/>
        </p:nvSpPr>
        <p:spPr>
          <a:xfrm>
            <a:off x="514350" y="482470"/>
            <a:ext cx="3700332" cy="820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Experiment 2: Optimizers</a:t>
            </a:r>
            <a:endParaRPr sz="700"/>
          </a:p>
        </p:txBody>
      </p:sp>
      <p:sp>
        <p:nvSpPr>
          <p:cNvPr id="301" name="Google Shape;301;p36"/>
          <p:cNvSpPr txBox="1"/>
          <p:nvPr/>
        </p:nvSpPr>
        <p:spPr>
          <a:xfrm>
            <a:off x="514350" y="1760256"/>
            <a:ext cx="3433862" cy="263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Tested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SGD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Adam: 0.8852 (best)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SGD: 0.8827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Why Adam wins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Adaptive learning rate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Fast convergence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Better performance on noisy gradients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Works extremely well with TF-IDF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Adam is slightly superior, though SGD remains competitive.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4509229" y="430898"/>
            <a:ext cx="4185566" cy="4258072"/>
            <a:chOff x="0" y="-28575"/>
            <a:chExt cx="2204742" cy="2242935"/>
          </a:xfrm>
        </p:grpSpPr>
        <p:sp>
          <p:nvSpPr>
            <p:cNvPr id="303" name="Google Shape;303;p36"/>
            <p:cNvSpPr/>
            <p:nvPr/>
          </p:nvSpPr>
          <p:spPr>
            <a:xfrm>
              <a:off x="0" y="0"/>
              <a:ext cx="2204742" cy="2214360"/>
            </a:xfrm>
            <a:custGeom>
              <a:rect b="b" l="l" r="r" t="t"/>
              <a:pathLst>
                <a:path extrusionOk="0"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 txBox="1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225" y="482475"/>
            <a:ext cx="4185475" cy="4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37"/>
          <p:cNvSpPr txBox="1"/>
          <p:nvPr/>
        </p:nvSpPr>
        <p:spPr>
          <a:xfrm>
            <a:off x="514350" y="482470"/>
            <a:ext cx="3700332" cy="820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Experiment 3: Hidden Units</a:t>
            </a:r>
            <a:endParaRPr sz="700"/>
          </a:p>
        </p:txBody>
      </p:sp>
      <p:sp>
        <p:nvSpPr>
          <p:cNvPr id="312" name="Google Shape;312;p37"/>
          <p:cNvSpPr txBox="1"/>
          <p:nvPr/>
        </p:nvSpPr>
        <p:spPr>
          <a:xfrm>
            <a:off x="514350" y="1760256"/>
            <a:ext cx="3433862" cy="2284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Tested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Accuracies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16 units: 0.8852 → best model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32 units: 0.8817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64 units: 0.8804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Interpretation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More neurons ≠ better performance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Smaller network generalizes better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TF-IDF vectors do not require large capacity networks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37"/>
          <p:cNvGrpSpPr/>
          <p:nvPr/>
        </p:nvGrpSpPr>
        <p:grpSpPr>
          <a:xfrm>
            <a:off x="4509229" y="430898"/>
            <a:ext cx="4185566" cy="4258072"/>
            <a:chOff x="0" y="-28575"/>
            <a:chExt cx="2204742" cy="2242935"/>
          </a:xfrm>
        </p:grpSpPr>
        <p:sp>
          <p:nvSpPr>
            <p:cNvPr id="314" name="Google Shape;314;p37"/>
            <p:cNvSpPr/>
            <p:nvPr/>
          </p:nvSpPr>
          <p:spPr>
            <a:xfrm>
              <a:off x="0" y="0"/>
              <a:ext cx="2204742" cy="2214360"/>
            </a:xfrm>
            <a:custGeom>
              <a:rect b="b" l="l" r="r" t="t"/>
              <a:pathLst>
                <a:path extrusionOk="0"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 txBox="1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225" y="482475"/>
            <a:ext cx="4185475" cy="4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 rot="-713623">
            <a:off x="3173421" y="-856071"/>
            <a:ext cx="7059404" cy="4569360"/>
          </a:xfrm>
          <a:custGeom>
            <a:rect b="b" l="l" r="r" t="t"/>
            <a:pathLst>
              <a:path extrusionOk="0"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2" name="Google Shape;322;p38"/>
          <p:cNvGrpSpPr/>
          <p:nvPr/>
        </p:nvGrpSpPr>
        <p:grpSpPr>
          <a:xfrm>
            <a:off x="4689106" y="1659322"/>
            <a:ext cx="4005688" cy="3050863"/>
            <a:chOff x="0" y="-28575"/>
            <a:chExt cx="2109992" cy="1607039"/>
          </a:xfrm>
        </p:grpSpPr>
        <p:sp>
          <p:nvSpPr>
            <p:cNvPr id="323" name="Google Shape;323;p38"/>
            <p:cNvSpPr/>
            <p:nvPr/>
          </p:nvSpPr>
          <p:spPr>
            <a:xfrm>
              <a:off x="0" y="0"/>
              <a:ext cx="2109992" cy="1578464"/>
            </a:xfrm>
            <a:custGeom>
              <a:rect b="b" l="l" r="r" t="t"/>
              <a:pathLst>
                <a:path extrusionOk="0" h="1578464" w="2109992">
                  <a:moveTo>
                    <a:pt x="77309" y="0"/>
                  </a:moveTo>
                  <a:lnTo>
                    <a:pt x="2032683" y="0"/>
                  </a:lnTo>
                  <a:cubicBezTo>
                    <a:pt x="2053186" y="0"/>
                    <a:pt x="2072850" y="8145"/>
                    <a:pt x="2087349" y="22643"/>
                  </a:cubicBezTo>
                  <a:cubicBezTo>
                    <a:pt x="2101847" y="37142"/>
                    <a:pt x="2109992" y="56806"/>
                    <a:pt x="2109992" y="77309"/>
                  </a:cubicBezTo>
                  <a:lnTo>
                    <a:pt x="2109992" y="1501155"/>
                  </a:lnTo>
                  <a:cubicBezTo>
                    <a:pt x="2109992" y="1521659"/>
                    <a:pt x="2101847" y="1541322"/>
                    <a:pt x="2087349" y="1555821"/>
                  </a:cubicBezTo>
                  <a:cubicBezTo>
                    <a:pt x="2072850" y="1570319"/>
                    <a:pt x="2053186" y="1578464"/>
                    <a:pt x="2032683" y="1578464"/>
                  </a:cubicBezTo>
                  <a:lnTo>
                    <a:pt x="77309" y="1578464"/>
                  </a:lnTo>
                  <a:cubicBezTo>
                    <a:pt x="56806" y="1578464"/>
                    <a:pt x="37142" y="1570319"/>
                    <a:pt x="22643" y="1555821"/>
                  </a:cubicBezTo>
                  <a:cubicBezTo>
                    <a:pt x="8145" y="1541322"/>
                    <a:pt x="0" y="1521659"/>
                    <a:pt x="0" y="1501155"/>
                  </a:cubicBezTo>
                  <a:lnTo>
                    <a:pt x="0" y="77309"/>
                  </a:lnTo>
                  <a:cubicBezTo>
                    <a:pt x="0" y="56806"/>
                    <a:pt x="8145" y="37142"/>
                    <a:pt x="22643" y="22643"/>
                  </a:cubicBezTo>
                  <a:cubicBezTo>
                    <a:pt x="37142" y="8145"/>
                    <a:pt x="56806" y="0"/>
                    <a:pt x="77309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 txBox="1"/>
            <p:nvPr/>
          </p:nvSpPr>
          <p:spPr>
            <a:xfrm>
              <a:off x="0" y="-28575"/>
              <a:ext cx="2109992" cy="16070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38"/>
          <p:cNvSpPr txBox="1"/>
          <p:nvPr/>
        </p:nvSpPr>
        <p:spPr>
          <a:xfrm>
            <a:off x="514350" y="456217"/>
            <a:ext cx="8115300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FNN Configuration</a:t>
            </a:r>
            <a:endParaRPr sz="700"/>
          </a:p>
        </p:txBody>
      </p:sp>
      <p:sp>
        <p:nvSpPr>
          <p:cNvPr id="326" name="Google Shape;326;p38"/>
          <p:cNvSpPr txBox="1"/>
          <p:nvPr/>
        </p:nvSpPr>
        <p:spPr>
          <a:xfrm>
            <a:off x="514350" y="1824006"/>
            <a:ext cx="3267041" cy="27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Best Model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Hidden units: 16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Activation: ReLU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Optimizer: Adam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rate: 0.001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accuracy: 0.8852</a:t>
            </a:r>
            <a:endParaRPr sz="700"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Behavior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Smooth loss reduction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Stable accuracy curve</a:t>
            </a:r>
            <a:endParaRPr sz="700"/>
          </a:p>
          <a:p>
            <a:pPr indent="-152400" lvl="1" marL="30480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Minimal overfitting</a:t>
            </a:r>
            <a:endParaRPr sz="700"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450" y="1502075"/>
            <a:ext cx="5476625" cy="3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/>
          <p:nvPr/>
        </p:nvSpPr>
        <p:spPr>
          <a:xfrm>
            <a:off x="588545" y="1174488"/>
            <a:ext cx="8357370" cy="5409498"/>
          </a:xfrm>
          <a:custGeom>
            <a:rect b="b" l="l" r="r" t="t"/>
            <a:pathLst>
              <a:path extrusionOk="0"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6"/>
                </a:lnTo>
                <a:lnTo>
                  <a:pt x="0" y="10818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39"/>
          <p:cNvSpPr txBox="1"/>
          <p:nvPr/>
        </p:nvSpPr>
        <p:spPr>
          <a:xfrm>
            <a:off x="514350" y="481260"/>
            <a:ext cx="8115300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vs FNN</a:t>
            </a:r>
            <a:endParaRPr sz="700"/>
          </a:p>
        </p:txBody>
      </p:sp>
      <p:grpSp>
        <p:nvGrpSpPr>
          <p:cNvPr id="334" name="Google Shape;334;p39"/>
          <p:cNvGrpSpPr/>
          <p:nvPr/>
        </p:nvGrpSpPr>
        <p:grpSpPr>
          <a:xfrm>
            <a:off x="450988" y="1476617"/>
            <a:ext cx="3714452" cy="1553414"/>
            <a:chOff x="0" y="-28575"/>
            <a:chExt cx="1956584" cy="818259"/>
          </a:xfrm>
        </p:grpSpPr>
        <p:sp>
          <p:nvSpPr>
            <p:cNvPr id="335" name="Google Shape;335;p39"/>
            <p:cNvSpPr/>
            <p:nvPr/>
          </p:nvSpPr>
          <p:spPr>
            <a:xfrm>
              <a:off x="0" y="0"/>
              <a:ext cx="1956584" cy="789684"/>
            </a:xfrm>
            <a:custGeom>
              <a:rect b="b" l="l" r="r" t="t"/>
              <a:pathLst>
                <a:path extrusionOk="0"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 txBox="1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39"/>
          <p:cNvGrpSpPr/>
          <p:nvPr/>
        </p:nvGrpSpPr>
        <p:grpSpPr>
          <a:xfrm>
            <a:off x="4392135" y="1476617"/>
            <a:ext cx="3714452" cy="3454071"/>
            <a:chOff x="0" y="-28575"/>
            <a:chExt cx="1956584" cy="1819428"/>
          </a:xfrm>
        </p:grpSpPr>
        <p:sp>
          <p:nvSpPr>
            <p:cNvPr id="338" name="Google Shape;338;p39"/>
            <p:cNvSpPr/>
            <p:nvPr/>
          </p:nvSpPr>
          <p:spPr>
            <a:xfrm>
              <a:off x="0" y="0"/>
              <a:ext cx="1956584" cy="1790853"/>
            </a:xfrm>
            <a:custGeom>
              <a:rect b="b" l="l" r="r" t="t"/>
              <a:pathLst>
                <a:path extrusionOk="0" h="1790853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1722072"/>
                  </a:lnTo>
                  <a:cubicBezTo>
                    <a:pt x="1956584" y="1760059"/>
                    <a:pt x="1925790" y="1790853"/>
                    <a:pt x="1887803" y="1790853"/>
                  </a:cubicBezTo>
                  <a:lnTo>
                    <a:pt x="68781" y="1790853"/>
                  </a:lnTo>
                  <a:cubicBezTo>
                    <a:pt x="50539" y="1790853"/>
                    <a:pt x="33044" y="1783607"/>
                    <a:pt x="20145" y="1770708"/>
                  </a:cubicBezTo>
                  <a:cubicBezTo>
                    <a:pt x="7247" y="1757809"/>
                    <a:pt x="0" y="1740314"/>
                    <a:pt x="0" y="1722072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 txBox="1"/>
            <p:nvPr/>
          </p:nvSpPr>
          <p:spPr>
            <a:xfrm>
              <a:off x="0" y="-28575"/>
              <a:ext cx="1956584" cy="1819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39"/>
          <p:cNvSpPr txBox="1"/>
          <p:nvPr/>
        </p:nvSpPr>
        <p:spPr>
          <a:xfrm>
            <a:off x="672215" y="3333609"/>
            <a:ext cx="4098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1" name="Google Shape;341;p39"/>
          <p:cNvSpPr txBox="1"/>
          <p:nvPr/>
        </p:nvSpPr>
        <p:spPr>
          <a:xfrm>
            <a:off x="5045484" y="1804059"/>
            <a:ext cx="2407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Key Insight</a:t>
            </a:r>
            <a:endParaRPr sz="700"/>
          </a:p>
        </p:txBody>
      </p:sp>
      <p:sp>
        <p:nvSpPr>
          <p:cNvPr id="342" name="Google Shape;342;p39"/>
          <p:cNvSpPr txBox="1"/>
          <p:nvPr/>
        </p:nvSpPr>
        <p:spPr>
          <a:xfrm>
            <a:off x="718672" y="1730322"/>
            <a:ext cx="2407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Final Comparison</a:t>
            </a:r>
            <a:endParaRPr sz="700"/>
          </a:p>
        </p:txBody>
      </p:sp>
      <p:sp>
        <p:nvSpPr>
          <p:cNvPr id="343" name="Google Shape;343;p39"/>
          <p:cNvSpPr txBox="1"/>
          <p:nvPr/>
        </p:nvSpPr>
        <p:spPr>
          <a:xfrm>
            <a:off x="1331972" y="2056479"/>
            <a:ext cx="2407672" cy="740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ModelAccuracy</a:t>
            </a:r>
            <a:endParaRPr sz="7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: </a:t>
            </a: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0.889</a:t>
            </a:r>
            <a:endParaRPr sz="7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Best FNN : </a:t>
            </a: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0.8852</a:t>
            </a:r>
            <a:endParaRPr sz="700"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4678301" y="2216725"/>
            <a:ext cx="32613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slightly outperforms FNN on sparse TF-IDF vectors.</a:t>
            </a:r>
            <a:endParaRPr sz="1000"/>
          </a:p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LR remains strong for text classification without embeddings.</a:t>
            </a:r>
            <a:endParaRPr sz="1000"/>
          </a:p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FNN becomes more useful when:</a:t>
            </a:r>
            <a:endParaRPr sz="1000"/>
          </a:p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Word embeddings are used</a:t>
            </a:r>
            <a:endParaRPr sz="1000"/>
          </a:p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Sequence models (RNN/LSTM) are applied</a:t>
            </a:r>
            <a:endParaRPr sz="1000"/>
          </a:p>
          <a:p>
            <a:pPr indent="-114300" lvl="1" marL="20320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•"/>
            </a:pPr>
            <a:r>
              <a:rPr b="0" i="0" lang="en-GB" sz="12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More complex architectures are allowed</a:t>
            </a:r>
            <a:endParaRPr sz="1000"/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/>
          <p:nvPr/>
        </p:nvSpPr>
        <p:spPr>
          <a:xfrm>
            <a:off x="32111" y="1801366"/>
            <a:ext cx="9169758" cy="4701585"/>
          </a:xfrm>
          <a:custGeom>
            <a:rect b="b" l="l" r="r" t="t"/>
            <a:pathLst>
              <a:path extrusionOk="0"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40"/>
          <p:cNvSpPr/>
          <p:nvPr/>
        </p:nvSpPr>
        <p:spPr>
          <a:xfrm>
            <a:off x="-101835" y="-103333"/>
            <a:ext cx="9347669" cy="2372111"/>
          </a:xfrm>
          <a:custGeom>
            <a:rect b="b" l="l" r="r" t="t"/>
            <a:pathLst>
              <a:path extrusionOk="0" h="735004" w="2896397">
                <a:moveTo>
                  <a:pt x="0" y="0"/>
                </a:moveTo>
                <a:lnTo>
                  <a:pt x="2896397" y="0"/>
                </a:lnTo>
                <a:lnTo>
                  <a:pt x="2896397" y="735004"/>
                </a:lnTo>
                <a:lnTo>
                  <a:pt x="0" y="7350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4039" l="0" r="0" t="-168833"/>
            </a:stretch>
          </a:blipFill>
          <a:ln>
            <a:noFill/>
          </a:ln>
        </p:spPr>
      </p:sp>
      <p:grpSp>
        <p:nvGrpSpPr>
          <p:cNvPr id="351" name="Google Shape;351;p40"/>
          <p:cNvGrpSpPr/>
          <p:nvPr/>
        </p:nvGrpSpPr>
        <p:grpSpPr>
          <a:xfrm>
            <a:off x="447025" y="1309974"/>
            <a:ext cx="8247612" cy="3674714"/>
            <a:chOff x="0" y="-28575"/>
            <a:chExt cx="4344507" cy="1791058"/>
          </a:xfrm>
        </p:grpSpPr>
        <p:sp>
          <p:nvSpPr>
            <p:cNvPr id="352" name="Google Shape;352;p40"/>
            <p:cNvSpPr/>
            <p:nvPr/>
          </p:nvSpPr>
          <p:spPr>
            <a:xfrm>
              <a:off x="0" y="0"/>
              <a:ext cx="4344507" cy="1762483"/>
            </a:xfrm>
            <a:custGeom>
              <a:rect b="b" l="l" r="r" t="t"/>
              <a:pathLst>
                <a:path extrusionOk="0"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 txBox="1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40"/>
          <p:cNvGrpSpPr/>
          <p:nvPr/>
        </p:nvGrpSpPr>
        <p:grpSpPr>
          <a:xfrm>
            <a:off x="8243307" y="1561199"/>
            <a:ext cx="240167" cy="240167"/>
            <a:chOff x="0" y="0"/>
            <a:chExt cx="812800" cy="812800"/>
          </a:xfrm>
        </p:grpSpPr>
        <p:sp>
          <p:nvSpPr>
            <p:cNvPr id="355" name="Google Shape;355;p4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40"/>
          <p:cNvSpPr txBox="1"/>
          <p:nvPr/>
        </p:nvSpPr>
        <p:spPr>
          <a:xfrm>
            <a:off x="800985" y="1748669"/>
            <a:ext cx="5078172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Conclusion</a:t>
            </a:r>
            <a:endParaRPr sz="700"/>
          </a:p>
        </p:txBody>
      </p:sp>
      <p:sp>
        <p:nvSpPr>
          <p:cNvPr id="358" name="Google Shape;358;p40"/>
          <p:cNvSpPr txBox="1"/>
          <p:nvPr/>
        </p:nvSpPr>
        <p:spPr>
          <a:xfrm>
            <a:off x="800985" y="2497031"/>
            <a:ext cx="3274827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word embeddings (Word2Vec, GloVe, FastText)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Apply sequential models: LSTM, GRU, Transformer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 large-scale hyperparameter optimization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additional deep learning architectures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4522146" y="1772444"/>
            <a:ext cx="3274827" cy="281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TF-IDF features work extremely well with Logistic Regression.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FNN performs competitively but does not surpass LR.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ReLU and Adam are the optimal hyperparameters for this dataset.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Smaller networks (16 units) performed best → avoids overfitting.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TF-IDF ignores word order and semantic relationships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Neural network performance limited by lack of embeddings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contains complex sentiment cues (sarcasm, mixed polarity)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/>
          <p:nvPr/>
        </p:nvSpPr>
        <p:spPr>
          <a:xfrm>
            <a:off x="32111" y="1801366"/>
            <a:ext cx="9169758" cy="4701585"/>
          </a:xfrm>
          <a:custGeom>
            <a:rect b="b" l="l" r="r" t="t"/>
            <a:pathLst>
              <a:path extrusionOk="0"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41"/>
          <p:cNvSpPr/>
          <p:nvPr/>
        </p:nvSpPr>
        <p:spPr>
          <a:xfrm>
            <a:off x="-101835" y="-103333"/>
            <a:ext cx="9347669" cy="2372111"/>
          </a:xfrm>
          <a:custGeom>
            <a:rect b="b" l="l" r="r" t="t"/>
            <a:pathLst>
              <a:path extrusionOk="0" h="735004" w="2896397">
                <a:moveTo>
                  <a:pt x="0" y="0"/>
                </a:moveTo>
                <a:lnTo>
                  <a:pt x="2896397" y="0"/>
                </a:lnTo>
                <a:lnTo>
                  <a:pt x="2896397" y="735004"/>
                </a:lnTo>
                <a:lnTo>
                  <a:pt x="0" y="7350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4039" l="0" r="0" t="-168833"/>
            </a:stretch>
          </a:blipFill>
          <a:ln>
            <a:noFill/>
          </a:ln>
        </p:spPr>
      </p:sp>
      <p:grpSp>
        <p:nvGrpSpPr>
          <p:cNvPr id="366" name="Google Shape;366;p41"/>
          <p:cNvGrpSpPr/>
          <p:nvPr/>
        </p:nvGrpSpPr>
        <p:grpSpPr>
          <a:xfrm>
            <a:off x="447020" y="1309973"/>
            <a:ext cx="8247774" cy="3400212"/>
            <a:chOff x="0" y="-28575"/>
            <a:chExt cx="4344507" cy="1791058"/>
          </a:xfrm>
        </p:grpSpPr>
        <p:sp>
          <p:nvSpPr>
            <p:cNvPr id="367" name="Google Shape;367;p41"/>
            <p:cNvSpPr/>
            <p:nvPr/>
          </p:nvSpPr>
          <p:spPr>
            <a:xfrm>
              <a:off x="0" y="0"/>
              <a:ext cx="4344507" cy="1762483"/>
            </a:xfrm>
            <a:custGeom>
              <a:rect b="b" l="l" r="r" t="t"/>
              <a:pathLst>
                <a:path extrusionOk="0"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 txBox="1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1"/>
          <p:cNvGrpSpPr/>
          <p:nvPr/>
        </p:nvGrpSpPr>
        <p:grpSpPr>
          <a:xfrm>
            <a:off x="8243307" y="1561199"/>
            <a:ext cx="240167" cy="240167"/>
            <a:chOff x="0" y="0"/>
            <a:chExt cx="812800" cy="812800"/>
          </a:xfrm>
        </p:grpSpPr>
        <p:sp>
          <p:nvSpPr>
            <p:cNvPr id="370" name="Google Shape;370;p4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41"/>
          <p:cNvSpPr txBox="1"/>
          <p:nvPr/>
        </p:nvSpPr>
        <p:spPr>
          <a:xfrm>
            <a:off x="840173" y="2865213"/>
            <a:ext cx="5078172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700"/>
          </a:p>
        </p:txBody>
      </p:sp>
      <p:sp>
        <p:nvSpPr>
          <p:cNvPr id="373" name="Google Shape;373;p41"/>
          <p:cNvSpPr txBox="1"/>
          <p:nvPr/>
        </p:nvSpPr>
        <p:spPr>
          <a:xfrm>
            <a:off x="4280925" y="1561198"/>
            <a:ext cx="32748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0650" lvl="1" marL="2540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IMDb Movie Reviews Dataset (Kaggle)</a:t>
            </a:r>
            <a:endParaRPr sz="700"/>
          </a:p>
          <a:p>
            <a:pPr indent="-158750" lvl="2" marL="4953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⚬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https://www.kaggle.com/datasets/lakshmi25npathi/imdb-dataset-of-50k-movie-reviews</a:t>
            </a:r>
            <a:endParaRPr sz="700"/>
          </a:p>
          <a:p>
            <a:pPr indent="-120650" lvl="1" marL="2540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LeCun, Bengio &amp; Hinton. Deep Learning.</a:t>
            </a:r>
            <a:endParaRPr sz="700"/>
          </a:p>
          <a:p>
            <a:pPr indent="-158750" lvl="2" marL="4953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⚬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https://doi.org/10.1038/nature14539</a:t>
            </a:r>
            <a:endParaRPr sz="700"/>
          </a:p>
          <a:p>
            <a:pPr indent="-120650" lvl="1" marL="2540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Zhang, Zhao &amp; LeCun. Text Classification with Neural Networks.</a:t>
            </a:r>
            <a:endParaRPr sz="700"/>
          </a:p>
          <a:p>
            <a:pPr indent="-158750" lvl="2" marL="4953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⚬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https://arxiv.org/abs/1509.01626</a:t>
            </a:r>
            <a:endParaRPr sz="700"/>
          </a:p>
          <a:p>
            <a:pPr indent="-120650" lvl="1" marL="2540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1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Pang &amp; Lee. Opinion Mining and Sentiment Analysis.</a:t>
            </a:r>
            <a:endParaRPr sz="700"/>
          </a:p>
          <a:p>
            <a:pPr indent="-158750" lvl="2" marL="4953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⚬"/>
            </a:pPr>
            <a:r>
              <a:rPr b="0" i="0" lang="en-GB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https://doi.org/10.1561/1500000011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42"/>
          <p:cNvSpPr/>
          <p:nvPr/>
        </p:nvSpPr>
        <p:spPr>
          <a:xfrm rot="-10659522">
            <a:off x="-733042" y="-552064"/>
            <a:ext cx="3008882" cy="1799859"/>
          </a:xfrm>
          <a:custGeom>
            <a:rect b="b" l="l" r="r" t="t"/>
            <a:pathLst>
              <a:path extrusionOk="0"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42"/>
          <p:cNvSpPr/>
          <p:nvPr/>
        </p:nvSpPr>
        <p:spPr>
          <a:xfrm>
            <a:off x="-462011" y="2594481"/>
            <a:ext cx="2358491" cy="3125710"/>
          </a:xfrm>
          <a:custGeom>
            <a:rect b="b" l="l" r="r" t="t"/>
            <a:pathLst>
              <a:path extrusionOk="0"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42"/>
          <p:cNvSpPr txBox="1"/>
          <p:nvPr/>
        </p:nvSpPr>
        <p:spPr>
          <a:xfrm>
            <a:off x="514350" y="1846285"/>
            <a:ext cx="4836443" cy="302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700"/>
          </a:p>
        </p:txBody>
      </p:sp>
      <p:cxnSp>
        <p:nvCxnSpPr>
          <p:cNvPr id="382" name="Google Shape;382;p42"/>
          <p:cNvCxnSpPr/>
          <p:nvPr/>
        </p:nvCxnSpPr>
        <p:spPr>
          <a:xfrm>
            <a:off x="522582" y="740046"/>
            <a:ext cx="8107069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42"/>
          <p:cNvSpPr/>
          <p:nvPr/>
        </p:nvSpPr>
        <p:spPr>
          <a:xfrm>
            <a:off x="476783" y="323911"/>
            <a:ext cx="322470" cy="32247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-462011" y="2594481"/>
            <a:ext cx="2358491" cy="3125710"/>
          </a:xfrm>
          <a:custGeom>
            <a:rect b="b" l="l" r="r" t="t"/>
            <a:pathLst>
              <a:path extrusionOk="0"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/>
          <p:nvPr/>
        </p:nvSpPr>
        <p:spPr>
          <a:xfrm rot="1925852">
            <a:off x="-1165118" y="1328631"/>
            <a:ext cx="4693339" cy="5278807"/>
          </a:xfrm>
          <a:custGeom>
            <a:rect b="b" l="l" r="r" t="t"/>
            <a:pathLst>
              <a:path extrusionOk="0"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6"/>
          <p:cNvSpPr/>
          <p:nvPr/>
        </p:nvSpPr>
        <p:spPr>
          <a:xfrm>
            <a:off x="476783" y="323911"/>
            <a:ext cx="322470" cy="32247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5171663" y="-718930"/>
            <a:ext cx="6429423" cy="2466561"/>
          </a:xfrm>
          <a:custGeom>
            <a:rect b="b" l="l" r="r" t="t"/>
            <a:pathLst>
              <a:path extrusionOk="0"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3" name="Google Shape;143;p26"/>
          <p:cNvGrpSpPr/>
          <p:nvPr/>
        </p:nvGrpSpPr>
        <p:grpSpPr>
          <a:xfrm>
            <a:off x="4634320" y="-1010990"/>
            <a:ext cx="4060474" cy="7085743"/>
            <a:chOff x="0" y="-28575"/>
            <a:chExt cx="2138850" cy="3732408"/>
          </a:xfrm>
        </p:grpSpPr>
        <p:sp>
          <p:nvSpPr>
            <p:cNvPr id="144" name="Google Shape;144;p26"/>
            <p:cNvSpPr/>
            <p:nvPr/>
          </p:nvSpPr>
          <p:spPr>
            <a:xfrm>
              <a:off x="0" y="0"/>
              <a:ext cx="2138850" cy="3703833"/>
            </a:xfrm>
            <a:custGeom>
              <a:rect b="b" l="l" r="r" t="t"/>
              <a:pathLst>
                <a:path extrusionOk="0" h="3703833" w="2138850">
                  <a:moveTo>
                    <a:pt x="38133" y="0"/>
                  </a:moveTo>
                  <a:lnTo>
                    <a:pt x="2100717" y="0"/>
                  </a:lnTo>
                  <a:cubicBezTo>
                    <a:pt x="2110831" y="0"/>
                    <a:pt x="2120530" y="4018"/>
                    <a:pt x="2127682" y="11169"/>
                  </a:cubicBezTo>
                  <a:cubicBezTo>
                    <a:pt x="2134833" y="18320"/>
                    <a:pt x="2138850" y="28020"/>
                    <a:pt x="2138850" y="38133"/>
                  </a:cubicBezTo>
                  <a:lnTo>
                    <a:pt x="2138850" y="3665700"/>
                  </a:lnTo>
                  <a:cubicBezTo>
                    <a:pt x="2138850" y="3675813"/>
                    <a:pt x="2134833" y="3685513"/>
                    <a:pt x="2127682" y="3692664"/>
                  </a:cubicBezTo>
                  <a:cubicBezTo>
                    <a:pt x="2120530" y="3699815"/>
                    <a:pt x="2110831" y="3703833"/>
                    <a:pt x="2100717" y="3703833"/>
                  </a:cubicBezTo>
                  <a:lnTo>
                    <a:pt x="38133" y="3703833"/>
                  </a:lnTo>
                  <a:cubicBezTo>
                    <a:pt x="28020" y="3703833"/>
                    <a:pt x="18320" y="3699815"/>
                    <a:pt x="11169" y="3692664"/>
                  </a:cubicBezTo>
                  <a:cubicBezTo>
                    <a:pt x="4018" y="3685513"/>
                    <a:pt x="0" y="3675813"/>
                    <a:pt x="0" y="3665700"/>
                  </a:cubicBezTo>
                  <a:lnTo>
                    <a:pt x="0" y="38133"/>
                  </a:lnTo>
                  <a:cubicBezTo>
                    <a:pt x="0" y="28020"/>
                    <a:pt x="4018" y="18320"/>
                    <a:pt x="11169" y="11169"/>
                  </a:cubicBezTo>
                  <a:cubicBezTo>
                    <a:pt x="18320" y="4018"/>
                    <a:pt x="28020" y="0"/>
                    <a:pt x="38133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 txBox="1"/>
            <p:nvPr/>
          </p:nvSpPr>
          <p:spPr>
            <a:xfrm>
              <a:off x="0" y="-28575"/>
              <a:ext cx="2138850" cy="37324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6"/>
          <p:cNvSpPr txBox="1"/>
          <p:nvPr/>
        </p:nvSpPr>
        <p:spPr>
          <a:xfrm>
            <a:off x="514350" y="3230884"/>
            <a:ext cx="3814375" cy="12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9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700"/>
          </a:p>
        </p:txBody>
      </p:sp>
      <p:sp>
        <p:nvSpPr>
          <p:cNvPr id="147" name="Google Shape;147;p26"/>
          <p:cNvSpPr txBox="1"/>
          <p:nvPr/>
        </p:nvSpPr>
        <p:spPr>
          <a:xfrm>
            <a:off x="5107113" y="670934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48" name="Google Shape;148;p26"/>
          <p:cNvSpPr txBox="1"/>
          <p:nvPr/>
        </p:nvSpPr>
        <p:spPr>
          <a:xfrm>
            <a:off x="5107113" y="1077831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149" name="Google Shape;149;p26"/>
          <p:cNvSpPr txBox="1"/>
          <p:nvPr/>
        </p:nvSpPr>
        <p:spPr>
          <a:xfrm>
            <a:off x="5704607" y="670934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Introduction &amp; Motivation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5704607" y="1077831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Project Objectives</a:t>
            </a:r>
            <a:endParaRPr sz="700"/>
          </a:p>
        </p:txBody>
      </p:sp>
      <p:sp>
        <p:nvSpPr>
          <p:cNvPr id="151" name="Google Shape;151;p26"/>
          <p:cNvSpPr txBox="1"/>
          <p:nvPr/>
        </p:nvSpPr>
        <p:spPr>
          <a:xfrm>
            <a:off x="5107113" y="1484727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152" name="Google Shape;152;p26"/>
          <p:cNvSpPr txBox="1"/>
          <p:nvPr/>
        </p:nvSpPr>
        <p:spPr>
          <a:xfrm>
            <a:off x="5704607" y="1484727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System Architecture Overview</a:t>
            </a:r>
            <a:endParaRPr sz="700"/>
          </a:p>
        </p:txBody>
      </p:sp>
      <p:sp>
        <p:nvSpPr>
          <p:cNvPr id="153" name="Google Shape;153;p26"/>
          <p:cNvSpPr txBox="1"/>
          <p:nvPr/>
        </p:nvSpPr>
        <p:spPr>
          <a:xfrm>
            <a:off x="5107113" y="1891625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700"/>
          </a:p>
        </p:txBody>
      </p:sp>
      <p:sp>
        <p:nvSpPr>
          <p:cNvPr id="154" name="Google Shape;154;p26"/>
          <p:cNvSpPr txBox="1"/>
          <p:nvPr/>
        </p:nvSpPr>
        <p:spPr>
          <a:xfrm>
            <a:off x="5704607" y="1891625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Dataset Description &amp; Preprocessing</a:t>
            </a:r>
            <a:endParaRPr sz="700"/>
          </a:p>
        </p:txBody>
      </p:sp>
      <p:sp>
        <p:nvSpPr>
          <p:cNvPr id="155" name="Google Shape;155;p26"/>
          <p:cNvSpPr txBox="1"/>
          <p:nvPr/>
        </p:nvSpPr>
        <p:spPr>
          <a:xfrm>
            <a:off x="5107113" y="2298522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156" name="Google Shape;156;p26"/>
          <p:cNvSpPr txBox="1"/>
          <p:nvPr/>
        </p:nvSpPr>
        <p:spPr>
          <a:xfrm>
            <a:off x="5704607" y="2298522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Baseline Model</a:t>
            </a:r>
            <a:endParaRPr sz="700"/>
          </a:p>
        </p:txBody>
      </p:sp>
      <p:sp>
        <p:nvSpPr>
          <p:cNvPr id="157" name="Google Shape;157;p26"/>
          <p:cNvSpPr txBox="1"/>
          <p:nvPr/>
        </p:nvSpPr>
        <p:spPr>
          <a:xfrm>
            <a:off x="5107113" y="2705419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700"/>
          </a:p>
        </p:txBody>
      </p:sp>
      <p:sp>
        <p:nvSpPr>
          <p:cNvPr id="158" name="Google Shape;158;p26"/>
          <p:cNvSpPr txBox="1"/>
          <p:nvPr/>
        </p:nvSpPr>
        <p:spPr>
          <a:xfrm>
            <a:off x="5704607" y="2631600"/>
            <a:ext cx="2733492" cy="303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Feedforward Neural Network (FNN) Architecture</a:t>
            </a:r>
            <a:endParaRPr sz="700"/>
          </a:p>
        </p:txBody>
      </p:sp>
      <p:sp>
        <p:nvSpPr>
          <p:cNvPr id="159" name="Google Shape;159;p26"/>
          <p:cNvSpPr txBox="1"/>
          <p:nvPr/>
        </p:nvSpPr>
        <p:spPr>
          <a:xfrm>
            <a:off x="5107113" y="3112316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700"/>
          </a:p>
        </p:txBody>
      </p:sp>
      <p:sp>
        <p:nvSpPr>
          <p:cNvPr id="160" name="Google Shape;160;p26"/>
          <p:cNvSpPr txBox="1"/>
          <p:nvPr/>
        </p:nvSpPr>
        <p:spPr>
          <a:xfrm>
            <a:off x="5704607" y="3112316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Hyperparameter Experiments</a:t>
            </a:r>
            <a:endParaRPr sz="700"/>
          </a:p>
        </p:txBody>
      </p:sp>
      <p:sp>
        <p:nvSpPr>
          <p:cNvPr id="161" name="Google Shape;161;p26"/>
          <p:cNvSpPr txBox="1"/>
          <p:nvPr/>
        </p:nvSpPr>
        <p:spPr>
          <a:xfrm>
            <a:off x="5107113" y="3519213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700"/>
          </a:p>
        </p:txBody>
      </p:sp>
      <p:sp>
        <p:nvSpPr>
          <p:cNvPr id="162" name="Google Shape;162;p26"/>
          <p:cNvSpPr txBox="1"/>
          <p:nvPr/>
        </p:nvSpPr>
        <p:spPr>
          <a:xfrm>
            <a:off x="5704607" y="3371575"/>
            <a:ext cx="2733492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Best FNN Model Results</a:t>
            </a:r>
            <a:endParaRPr sz="700"/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107113" y="3926110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5704607" y="3852292"/>
            <a:ext cx="2733492" cy="303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Model Comparison: Logistic Regression vs FNN</a:t>
            </a:r>
            <a:endParaRPr sz="700"/>
          </a:p>
        </p:txBody>
      </p:sp>
      <p:sp>
        <p:nvSpPr>
          <p:cNvPr id="165" name="Google Shape;165;p26"/>
          <p:cNvSpPr txBox="1"/>
          <p:nvPr/>
        </p:nvSpPr>
        <p:spPr>
          <a:xfrm>
            <a:off x="5107113" y="4333008"/>
            <a:ext cx="465417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700"/>
          </a:p>
        </p:txBody>
      </p:sp>
      <p:sp>
        <p:nvSpPr>
          <p:cNvPr id="166" name="Google Shape;166;p26"/>
          <p:cNvSpPr txBox="1"/>
          <p:nvPr/>
        </p:nvSpPr>
        <p:spPr>
          <a:xfrm>
            <a:off x="5704607" y="4333008"/>
            <a:ext cx="2733492" cy="155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Conclusion, Limitations &amp; Future Work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32111" y="1801366"/>
            <a:ext cx="9169758" cy="4701585"/>
          </a:xfrm>
          <a:custGeom>
            <a:rect b="b" l="l" r="r" t="t"/>
            <a:pathLst>
              <a:path extrusionOk="0"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/>
          <p:nvPr/>
        </p:nvSpPr>
        <p:spPr>
          <a:xfrm>
            <a:off x="-101835" y="-103333"/>
            <a:ext cx="9347669" cy="2372111"/>
          </a:xfrm>
          <a:custGeom>
            <a:rect b="b" l="l" r="r" t="t"/>
            <a:pathLst>
              <a:path extrusionOk="0" h="735004" w="2896397">
                <a:moveTo>
                  <a:pt x="0" y="0"/>
                </a:moveTo>
                <a:lnTo>
                  <a:pt x="2896397" y="0"/>
                </a:lnTo>
                <a:lnTo>
                  <a:pt x="2896397" y="735004"/>
                </a:lnTo>
                <a:lnTo>
                  <a:pt x="0" y="7350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4039" l="0" r="0" t="-168833"/>
            </a:stretch>
          </a:blipFill>
          <a:ln>
            <a:noFill/>
          </a:ln>
        </p:spPr>
      </p:sp>
      <p:grpSp>
        <p:nvGrpSpPr>
          <p:cNvPr id="173" name="Google Shape;173;p27"/>
          <p:cNvGrpSpPr/>
          <p:nvPr/>
        </p:nvGrpSpPr>
        <p:grpSpPr>
          <a:xfrm>
            <a:off x="447020" y="1364221"/>
            <a:ext cx="8247956" cy="3630196"/>
            <a:chOff x="0" y="0"/>
            <a:chExt cx="4344603" cy="1912202"/>
          </a:xfrm>
        </p:grpSpPr>
        <p:sp>
          <p:nvSpPr>
            <p:cNvPr id="174" name="Google Shape;174;p27"/>
            <p:cNvSpPr/>
            <p:nvPr/>
          </p:nvSpPr>
          <p:spPr>
            <a:xfrm>
              <a:off x="0" y="0"/>
              <a:ext cx="4344507" cy="1762483"/>
            </a:xfrm>
            <a:custGeom>
              <a:rect b="b" l="l" r="r" t="t"/>
              <a:pathLst>
                <a:path extrusionOk="0"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 txBox="1"/>
            <p:nvPr/>
          </p:nvSpPr>
          <p:spPr>
            <a:xfrm>
              <a:off x="3" y="2"/>
              <a:ext cx="4344600" cy="19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7"/>
          <p:cNvGrpSpPr/>
          <p:nvPr/>
        </p:nvGrpSpPr>
        <p:grpSpPr>
          <a:xfrm>
            <a:off x="8243307" y="1561199"/>
            <a:ext cx="240167" cy="240167"/>
            <a:chOff x="0" y="0"/>
            <a:chExt cx="812800" cy="812800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>
            <a:off x="800985" y="1815344"/>
            <a:ext cx="5078172" cy="77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180" name="Google Shape;180;p27"/>
          <p:cNvSpPr txBox="1"/>
          <p:nvPr/>
        </p:nvSpPr>
        <p:spPr>
          <a:xfrm>
            <a:off x="800985" y="2932706"/>
            <a:ext cx="32748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Sentiment analysis automatically determines whether a review expresses positive or negative emotion.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is widely used in: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Movie review platforms (IMDB, RottenTomatoes)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E-commerce (Amazon feedback insights)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media monitoring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service analytics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4667746" y="2876956"/>
            <a:ext cx="32748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automate sentiment analysis?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Massive volume of user-generated text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Manual labeling is slow and subjective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Businesses rely on data-driven insights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if deep learning (FNN) provides measurable improvements over a classical ML baseline (Logistic Regression) on the IMDB dataset.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 rot="1925852">
            <a:off x="5733038" y="-2020222"/>
            <a:ext cx="4693339" cy="5278806"/>
          </a:xfrm>
          <a:custGeom>
            <a:rect b="b" l="l" r="r" t="t"/>
            <a:pathLst>
              <a:path extrusionOk="0"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8"/>
          <p:cNvSpPr/>
          <p:nvPr/>
        </p:nvSpPr>
        <p:spPr>
          <a:xfrm>
            <a:off x="476783" y="323911"/>
            <a:ext cx="322470" cy="32247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-982291" y="3081506"/>
            <a:ext cx="6149837" cy="2571750"/>
          </a:xfrm>
          <a:custGeom>
            <a:rect b="b" l="l" r="r" t="t"/>
            <a:pathLst>
              <a:path extrusionOk="0"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9" name="Google Shape;189;p28"/>
          <p:cNvGrpSpPr/>
          <p:nvPr/>
        </p:nvGrpSpPr>
        <p:grpSpPr>
          <a:xfrm>
            <a:off x="514350" y="2175700"/>
            <a:ext cx="8180283" cy="2730816"/>
            <a:chOff x="0" y="-28575"/>
            <a:chExt cx="4309041" cy="1335036"/>
          </a:xfrm>
        </p:grpSpPr>
        <p:sp>
          <p:nvSpPr>
            <p:cNvPr id="190" name="Google Shape;190;p28"/>
            <p:cNvSpPr/>
            <p:nvPr/>
          </p:nvSpPr>
          <p:spPr>
            <a:xfrm>
              <a:off x="0" y="0"/>
              <a:ext cx="4309040" cy="1306461"/>
            </a:xfrm>
            <a:custGeom>
              <a:rect b="b" l="l" r="r" t="t"/>
              <a:pathLst>
                <a:path extrusionOk="0" h="1306461" w="4309040">
                  <a:moveTo>
                    <a:pt x="44007" y="0"/>
                  </a:moveTo>
                  <a:lnTo>
                    <a:pt x="4265033" y="0"/>
                  </a:lnTo>
                  <a:cubicBezTo>
                    <a:pt x="4276704" y="0"/>
                    <a:pt x="4287898" y="4636"/>
                    <a:pt x="4296151" y="12889"/>
                  </a:cubicBezTo>
                  <a:cubicBezTo>
                    <a:pt x="4304404" y="21142"/>
                    <a:pt x="4309040" y="32336"/>
                    <a:pt x="4309040" y="44007"/>
                  </a:cubicBezTo>
                  <a:lnTo>
                    <a:pt x="4309040" y="1262453"/>
                  </a:lnTo>
                  <a:cubicBezTo>
                    <a:pt x="4309040" y="1274125"/>
                    <a:pt x="4304404" y="1285318"/>
                    <a:pt x="4296151" y="1293571"/>
                  </a:cubicBezTo>
                  <a:cubicBezTo>
                    <a:pt x="4287898" y="1301824"/>
                    <a:pt x="4276704" y="1306461"/>
                    <a:pt x="4265033" y="1306461"/>
                  </a:cubicBezTo>
                  <a:lnTo>
                    <a:pt x="44007" y="1306461"/>
                  </a:lnTo>
                  <a:cubicBezTo>
                    <a:pt x="32336" y="1306461"/>
                    <a:pt x="21142" y="1301824"/>
                    <a:pt x="12889" y="1293571"/>
                  </a:cubicBezTo>
                  <a:cubicBezTo>
                    <a:pt x="4636" y="1285318"/>
                    <a:pt x="0" y="1274125"/>
                    <a:pt x="0" y="1262453"/>
                  </a:cubicBezTo>
                  <a:lnTo>
                    <a:pt x="0" y="44007"/>
                  </a:lnTo>
                  <a:cubicBezTo>
                    <a:pt x="0" y="32336"/>
                    <a:pt x="4636" y="21142"/>
                    <a:pt x="12889" y="12889"/>
                  </a:cubicBezTo>
                  <a:cubicBezTo>
                    <a:pt x="21142" y="4636"/>
                    <a:pt x="32336" y="0"/>
                    <a:pt x="44007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0" y="-28575"/>
              <a:ext cx="4309041" cy="1335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28"/>
          <p:cNvSpPr txBox="1"/>
          <p:nvPr/>
        </p:nvSpPr>
        <p:spPr>
          <a:xfrm>
            <a:off x="514350" y="1155318"/>
            <a:ext cx="6694505" cy="70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Objectives </a:t>
            </a:r>
            <a:endParaRPr sz="700"/>
          </a:p>
        </p:txBody>
      </p:sp>
      <p:sp>
        <p:nvSpPr>
          <p:cNvPr id="193" name="Google Shape;193;p28"/>
          <p:cNvSpPr txBox="1"/>
          <p:nvPr/>
        </p:nvSpPr>
        <p:spPr>
          <a:xfrm>
            <a:off x="1206388" y="2576513"/>
            <a:ext cx="176036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1</a:t>
            </a:r>
            <a:endParaRPr sz="700"/>
          </a:p>
        </p:txBody>
      </p:sp>
      <p:sp>
        <p:nvSpPr>
          <p:cNvPr id="194" name="Google Shape;194;p28"/>
          <p:cNvSpPr txBox="1"/>
          <p:nvPr/>
        </p:nvSpPr>
        <p:spPr>
          <a:xfrm>
            <a:off x="3963949" y="2576513"/>
            <a:ext cx="1760369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2</a:t>
            </a:r>
            <a:endParaRPr sz="700"/>
          </a:p>
        </p:txBody>
      </p:sp>
      <p:sp>
        <p:nvSpPr>
          <p:cNvPr id="195" name="Google Shape;195;p28"/>
          <p:cNvSpPr txBox="1"/>
          <p:nvPr/>
        </p:nvSpPr>
        <p:spPr>
          <a:xfrm>
            <a:off x="6726273" y="2576513"/>
            <a:ext cx="176036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3</a:t>
            </a:r>
            <a:endParaRPr sz="700"/>
          </a:p>
        </p:txBody>
      </p:sp>
      <p:cxnSp>
        <p:nvCxnSpPr>
          <p:cNvPr id="196" name="Google Shape;196;p28"/>
          <p:cNvCxnSpPr/>
          <p:nvPr/>
        </p:nvCxnSpPr>
        <p:spPr>
          <a:xfrm>
            <a:off x="3153733" y="2468289"/>
            <a:ext cx="0" cy="1965088"/>
          </a:xfrm>
          <a:prstGeom prst="straightConnector1">
            <a:avLst/>
          </a:prstGeom>
          <a:noFill/>
          <a:ln cap="flat" cmpd="sng" w="19050">
            <a:solidFill>
              <a:srgbClr val="D0D7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8"/>
          <p:cNvCxnSpPr/>
          <p:nvPr/>
        </p:nvCxnSpPr>
        <p:spPr>
          <a:xfrm>
            <a:off x="5911295" y="2468289"/>
            <a:ext cx="0" cy="1965088"/>
          </a:xfrm>
          <a:prstGeom prst="straightConnector1">
            <a:avLst/>
          </a:prstGeom>
          <a:noFill/>
          <a:ln cap="flat" cmpd="sng" w="19050">
            <a:solidFill>
              <a:srgbClr val="D0D7D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8" name="Google Shape;198;p28"/>
          <p:cNvGrpSpPr/>
          <p:nvPr/>
        </p:nvGrpSpPr>
        <p:grpSpPr>
          <a:xfrm>
            <a:off x="807623" y="2573488"/>
            <a:ext cx="193525" cy="193525"/>
            <a:chOff x="0" y="0"/>
            <a:chExt cx="812800" cy="812800"/>
          </a:xfrm>
        </p:grpSpPr>
        <p:sp>
          <p:nvSpPr>
            <p:cNvPr id="199" name="Google Shape;199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3565184" y="2573488"/>
            <a:ext cx="193525" cy="193525"/>
            <a:chOff x="0" y="0"/>
            <a:chExt cx="812800" cy="812800"/>
          </a:xfrm>
        </p:grpSpPr>
        <p:sp>
          <p:nvSpPr>
            <p:cNvPr id="202" name="Google Shape;202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28"/>
          <p:cNvGrpSpPr/>
          <p:nvPr/>
        </p:nvGrpSpPr>
        <p:grpSpPr>
          <a:xfrm>
            <a:off x="6327508" y="2573488"/>
            <a:ext cx="193525" cy="193525"/>
            <a:chOff x="0" y="0"/>
            <a:chExt cx="812800" cy="812800"/>
          </a:xfrm>
        </p:grpSpPr>
        <p:sp>
          <p:nvSpPr>
            <p:cNvPr id="205" name="Google Shape;205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/>
                </a:gs>
                <a:gs pos="100000">
                  <a:srgbClr val="E4F2FF"/>
                </a:gs>
              </a:gsLst>
              <a:lin ang="0" scaled="0"/>
            </a:gra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8"/>
          <p:cNvSpPr txBox="1"/>
          <p:nvPr/>
        </p:nvSpPr>
        <p:spPr>
          <a:xfrm>
            <a:off x="800984" y="3157115"/>
            <a:ext cx="1948644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a complete sentiment classification pipeline from raw text to predictions, including NLP preprocessing (cleaning, tokenization) and TF-IDF feature extraction.</a:t>
            </a:r>
            <a:endParaRPr sz="700"/>
          </a:p>
        </p:txBody>
      </p:sp>
      <p:sp>
        <p:nvSpPr>
          <p:cNvPr id="208" name="Google Shape;208;p28"/>
          <p:cNvSpPr txBox="1"/>
          <p:nvPr/>
        </p:nvSpPr>
        <p:spPr>
          <a:xfrm>
            <a:off x="3558546" y="3157115"/>
            <a:ext cx="1948644" cy="14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 and evaluate two models—a Logistic Regression baseline and a Feedforward Neural Network—while conducting hyperparameter experiments on activation functions (ReLU, Tanh), optimizers (Adam, SGD), and hidden layer sizes (16, 32, 64).</a:t>
            </a:r>
            <a:endParaRPr sz="700"/>
          </a:p>
        </p:txBody>
      </p:sp>
      <p:sp>
        <p:nvSpPr>
          <p:cNvPr id="209" name="Google Shape;209;p28"/>
          <p:cNvSpPr txBox="1"/>
          <p:nvPr/>
        </p:nvSpPr>
        <p:spPr>
          <a:xfrm>
            <a:off x="6320869" y="3157115"/>
            <a:ext cx="1948644" cy="1227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Compare model performance using accuracy, loss/accuracy curves, confusion matrices, and precision/recall/F1-score to determine the most effective approach for sentiment classification.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 flipH="1" rot="2700000">
            <a:off x="-1054722" y="2523036"/>
            <a:ext cx="4645265" cy="3429050"/>
          </a:xfrm>
          <a:custGeom>
            <a:rect b="b" l="l" r="r" t="t"/>
            <a:pathLst>
              <a:path extrusionOk="0"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9"/>
          <p:cNvSpPr/>
          <p:nvPr/>
        </p:nvSpPr>
        <p:spPr>
          <a:xfrm>
            <a:off x="476783" y="323911"/>
            <a:ext cx="322470" cy="32247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6" name="Google Shape;216;p29"/>
          <p:cNvGrpSpPr/>
          <p:nvPr/>
        </p:nvGrpSpPr>
        <p:grpSpPr>
          <a:xfrm>
            <a:off x="4668320" y="430898"/>
            <a:ext cx="3585600" cy="4246851"/>
            <a:chOff x="0" y="-28575"/>
            <a:chExt cx="1888711" cy="2237025"/>
          </a:xfrm>
        </p:grpSpPr>
        <p:sp>
          <p:nvSpPr>
            <p:cNvPr id="217" name="Google Shape;217;p29"/>
            <p:cNvSpPr/>
            <p:nvPr/>
          </p:nvSpPr>
          <p:spPr>
            <a:xfrm>
              <a:off x="0" y="0"/>
              <a:ext cx="1888711" cy="2208450"/>
            </a:xfrm>
            <a:custGeom>
              <a:rect b="b" l="l" r="r" t="t"/>
              <a:pathLst>
                <a:path extrusionOk="0" h="2208450" w="1888711">
                  <a:moveTo>
                    <a:pt x="100401" y="0"/>
                  </a:moveTo>
                  <a:lnTo>
                    <a:pt x="1788309" y="0"/>
                  </a:lnTo>
                  <a:cubicBezTo>
                    <a:pt x="1814938" y="0"/>
                    <a:pt x="1840475" y="10578"/>
                    <a:pt x="1859304" y="29407"/>
                  </a:cubicBezTo>
                  <a:cubicBezTo>
                    <a:pt x="1878133" y="48236"/>
                    <a:pt x="1888711" y="73773"/>
                    <a:pt x="1888711" y="100401"/>
                  </a:cubicBezTo>
                  <a:lnTo>
                    <a:pt x="1888711" y="2108048"/>
                  </a:lnTo>
                  <a:cubicBezTo>
                    <a:pt x="1888711" y="2163498"/>
                    <a:pt x="1843760" y="2208450"/>
                    <a:pt x="1788309" y="2208450"/>
                  </a:cubicBezTo>
                  <a:lnTo>
                    <a:pt x="100401" y="2208450"/>
                  </a:lnTo>
                  <a:cubicBezTo>
                    <a:pt x="44951" y="2208450"/>
                    <a:pt x="0" y="2163498"/>
                    <a:pt x="0" y="2108048"/>
                  </a:cubicBezTo>
                  <a:lnTo>
                    <a:pt x="0" y="100401"/>
                  </a:lnTo>
                  <a:cubicBezTo>
                    <a:pt x="0" y="44951"/>
                    <a:pt x="44951" y="0"/>
                    <a:pt x="100401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 txBox="1"/>
            <p:nvPr/>
          </p:nvSpPr>
          <p:spPr>
            <a:xfrm>
              <a:off x="0" y="-28575"/>
              <a:ext cx="1888711" cy="2237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9"/>
          <p:cNvSpPr txBox="1"/>
          <p:nvPr/>
        </p:nvSpPr>
        <p:spPr>
          <a:xfrm>
            <a:off x="514350" y="3182451"/>
            <a:ext cx="3440235" cy="1200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9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700"/>
          </a:p>
        </p:txBody>
      </p:sp>
      <p:sp>
        <p:nvSpPr>
          <p:cNvPr id="220" name="Google Shape;220;p29"/>
          <p:cNvSpPr txBox="1"/>
          <p:nvPr/>
        </p:nvSpPr>
        <p:spPr>
          <a:xfrm>
            <a:off x="5038029" y="866657"/>
            <a:ext cx="2846183" cy="3410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Dataset ingestion: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Loading 50K IMDB reviews and selecting a 10K subset for experimentation.</a:t>
            </a:r>
            <a:endParaRPr sz="700"/>
          </a:p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Text preprocessing: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Cleaning text, removing noise, applying TF-IDF vectorization.</a:t>
            </a:r>
            <a:endParaRPr sz="700"/>
          </a:p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Model training: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Feedforward Neural Network (multiple configurations)</a:t>
            </a:r>
            <a:endParaRPr sz="700"/>
          </a:p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Model evaluation: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Measuring accuracy, stability, confusion matrices, and training curves.</a:t>
            </a:r>
            <a:endParaRPr sz="700"/>
          </a:p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Hyperparameter tuning:</a:t>
            </a:r>
            <a:endParaRPr sz="700"/>
          </a:p>
          <a:p>
            <a:pPr indent="-120650" lvl="1" marL="24130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Arial"/>
              <a:buChar char="•"/>
            </a:pPr>
            <a:r>
              <a:rPr b="0" i="0" lang="en-GB" sz="1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Studying how activation, optimizer, and hidden-layer size affect performance.</a:t>
            </a:r>
            <a:endParaRPr sz="700"/>
          </a:p>
          <a:p>
            <a:pPr indent="0" lvl="0" marL="0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0"/>
          <p:cNvGrpSpPr/>
          <p:nvPr/>
        </p:nvGrpSpPr>
        <p:grpSpPr>
          <a:xfrm>
            <a:off x="5018904" y="392656"/>
            <a:ext cx="4236494" cy="4236494"/>
            <a:chOff x="0" y="0"/>
            <a:chExt cx="812800" cy="812800"/>
          </a:xfrm>
        </p:grpSpPr>
        <p:sp>
          <p:nvSpPr>
            <p:cNvPr id="226" name="Google Shape;226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A0CEFD">
                    <a:alpha val="49803"/>
                  </a:srgbClr>
                </a:gs>
                <a:gs pos="100000">
                  <a:srgbClr val="E4F2FF">
                    <a:alpha val="49803"/>
                  </a:srgbClr>
                </a:gs>
              </a:gsLst>
              <a:lin ang="0" scaled="0"/>
            </a:gradFill>
            <a:ln cap="sq" cmpd="sng" w="38100">
              <a:solidFill>
                <a:srgbClr val="FFFFFF">
                  <a:alpha val="49803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0"/>
          <p:cNvSpPr/>
          <p:nvPr/>
        </p:nvSpPr>
        <p:spPr>
          <a:xfrm>
            <a:off x="32111" y="1801366"/>
            <a:ext cx="9169758" cy="4701585"/>
          </a:xfrm>
          <a:custGeom>
            <a:rect b="b" l="l" r="r" t="t"/>
            <a:pathLst>
              <a:path extrusionOk="0"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9" name="Google Shape;229;p30"/>
          <p:cNvGrpSpPr/>
          <p:nvPr/>
        </p:nvGrpSpPr>
        <p:grpSpPr>
          <a:xfrm>
            <a:off x="3988298" y="2811112"/>
            <a:ext cx="1998161" cy="1998161"/>
            <a:chOff x="0" y="0"/>
            <a:chExt cx="5328429" cy="5328429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0"/>
              <a:ext cx="5328429" cy="5328429"/>
            </a:xfrm>
            <a:custGeom>
              <a:rect b="b" l="l" r="r" t="t"/>
              <a:pathLst>
                <a:path extrusionOk="0" h="5328429" w="5328429">
                  <a:moveTo>
                    <a:pt x="0" y="0"/>
                  </a:moveTo>
                  <a:lnTo>
                    <a:pt x="5328429" y="0"/>
                  </a:lnTo>
                  <a:lnTo>
                    <a:pt x="5328429" y="5328429"/>
                  </a:lnTo>
                  <a:lnTo>
                    <a:pt x="0" y="53284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31" name="Google Shape;231;p30"/>
            <p:cNvGrpSpPr/>
            <p:nvPr/>
          </p:nvGrpSpPr>
          <p:grpSpPr>
            <a:xfrm>
              <a:off x="0" y="0"/>
              <a:ext cx="5129543" cy="5129543"/>
              <a:chOff x="0" y="0"/>
              <a:chExt cx="812800" cy="812800"/>
            </a:xfrm>
          </p:grpSpPr>
          <p:sp>
            <p:nvSpPr>
              <p:cNvPr id="232" name="Google Shape;23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CEFD">
                      <a:alpha val="92941"/>
                    </a:srgbClr>
                  </a:gs>
                  <a:gs pos="100000">
                    <a:srgbClr val="E4F2FF">
                      <a:alpha val="92941"/>
                    </a:srgbClr>
                  </a:gs>
                </a:gsLst>
                <a:lin ang="0" scaled="0"/>
              </a:gradFill>
              <a:ln cap="sq" cmpd="sng" w="38100">
                <a:solidFill>
                  <a:srgbClr val="FFFFFF">
                    <a:alpha val="92549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0"/>
              <p:cNvSpPr txBox="1"/>
              <p:nvPr/>
            </p:nvSpPr>
            <p:spPr>
              <a:xfrm>
                <a:off x="76200" y="133350"/>
                <a:ext cx="660400" cy="603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1450" lIns="21450" spcFirstLastPara="1" rIns="21450" wrap="square" tIns="21450">
                <a:noAutofit/>
              </a:bodyPr>
              <a:lstStyle/>
              <a:p>
                <a:pPr indent="0" lvl="0" marL="0" marR="0" rtl="0" algn="ctr">
                  <a:lnSpc>
                    <a:spcPct val="13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4" name="Google Shape;234;p30"/>
          <p:cNvSpPr txBox="1"/>
          <p:nvPr/>
        </p:nvSpPr>
        <p:spPr>
          <a:xfrm>
            <a:off x="476775" y="864468"/>
            <a:ext cx="31602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Description</a:t>
            </a:r>
            <a:endParaRPr sz="700"/>
          </a:p>
        </p:txBody>
      </p:sp>
      <p:sp>
        <p:nvSpPr>
          <p:cNvPr id="235" name="Google Shape;235;p30"/>
          <p:cNvSpPr txBox="1"/>
          <p:nvPr/>
        </p:nvSpPr>
        <p:spPr>
          <a:xfrm>
            <a:off x="476775" y="2058385"/>
            <a:ext cx="2719200" cy="3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IMDB Movie Review Dataset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50,000 labeled movie reviews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Balanced dataset: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25,000 positive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25,000 negative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lengths vary from short comments to long paragraphs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real-world sentiment complexity: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Sarcasm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Mixed sentiment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Informal writing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Subset for training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10,000 samples were used to make experimentation more computationally efficient.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6299579" y="3113281"/>
            <a:ext cx="1696456" cy="5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Labeled movie reviews with 25000 positive &amp; 25000 negative</a:t>
            </a:r>
            <a:endParaRPr sz="700"/>
          </a:p>
        </p:txBody>
      </p:sp>
      <p:sp>
        <p:nvSpPr>
          <p:cNvPr id="237" name="Google Shape;237;p30"/>
          <p:cNvSpPr txBox="1"/>
          <p:nvPr/>
        </p:nvSpPr>
        <p:spPr>
          <a:xfrm>
            <a:off x="3674668" y="3323796"/>
            <a:ext cx="2549221" cy="77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61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10K</a:t>
            </a:r>
            <a:endParaRPr sz="700"/>
          </a:p>
        </p:txBody>
      </p:sp>
      <p:sp>
        <p:nvSpPr>
          <p:cNvPr id="238" name="Google Shape;238;p30"/>
          <p:cNvSpPr txBox="1"/>
          <p:nvPr/>
        </p:nvSpPr>
        <p:spPr>
          <a:xfrm>
            <a:off x="5529588" y="1871408"/>
            <a:ext cx="3236440" cy="1174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9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50 K</a:t>
            </a:r>
            <a:endParaRPr sz="700"/>
          </a:p>
        </p:txBody>
      </p:sp>
      <p:sp>
        <p:nvSpPr>
          <p:cNvPr id="239" name="Google Shape;239;p30"/>
          <p:cNvSpPr txBox="1"/>
          <p:nvPr/>
        </p:nvSpPr>
        <p:spPr>
          <a:xfrm>
            <a:off x="4260967" y="4085805"/>
            <a:ext cx="1376623" cy="244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7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Samples were used for the experiment</a:t>
            </a:r>
            <a:endParaRPr sz="700"/>
          </a:p>
        </p:txBody>
      </p:sp>
      <p:sp>
        <p:nvSpPr>
          <p:cNvPr id="240" name="Google Shape;240;p30"/>
          <p:cNvSpPr/>
          <p:nvPr/>
        </p:nvSpPr>
        <p:spPr>
          <a:xfrm>
            <a:off x="476783" y="323911"/>
            <a:ext cx="322470" cy="32247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3372371" y="-741771"/>
            <a:ext cx="6860454" cy="4440585"/>
          </a:xfrm>
          <a:custGeom>
            <a:rect b="b" l="l" r="r" t="t"/>
            <a:pathLst>
              <a:path extrusionOk="0" h="8881170" w="13720908">
                <a:moveTo>
                  <a:pt x="0" y="0"/>
                </a:moveTo>
                <a:lnTo>
                  <a:pt x="13720908" y="0"/>
                </a:lnTo>
                <a:lnTo>
                  <a:pt x="13720908" y="8881170"/>
                </a:lnTo>
                <a:lnTo>
                  <a:pt x="0" y="8881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1"/>
          <p:cNvSpPr/>
          <p:nvPr/>
        </p:nvSpPr>
        <p:spPr>
          <a:xfrm>
            <a:off x="-2983207" y="1783783"/>
            <a:ext cx="6860454" cy="4440585"/>
          </a:xfrm>
          <a:custGeom>
            <a:rect b="b" l="l" r="r" t="t"/>
            <a:pathLst>
              <a:path extrusionOk="0" h="8881170" w="13720908">
                <a:moveTo>
                  <a:pt x="0" y="0"/>
                </a:moveTo>
                <a:lnTo>
                  <a:pt x="13720908" y="0"/>
                </a:lnTo>
                <a:lnTo>
                  <a:pt x="13720908" y="8881169"/>
                </a:lnTo>
                <a:lnTo>
                  <a:pt x="0" y="8881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7" name="Google Shape;247;p31"/>
          <p:cNvGrpSpPr/>
          <p:nvPr/>
        </p:nvGrpSpPr>
        <p:grpSpPr>
          <a:xfrm>
            <a:off x="381876" y="574402"/>
            <a:ext cx="8247774" cy="4329864"/>
            <a:chOff x="0" y="-28575"/>
            <a:chExt cx="4344507" cy="2280751"/>
          </a:xfrm>
        </p:grpSpPr>
        <p:sp>
          <p:nvSpPr>
            <p:cNvPr id="248" name="Google Shape;248;p31"/>
            <p:cNvSpPr/>
            <p:nvPr/>
          </p:nvSpPr>
          <p:spPr>
            <a:xfrm>
              <a:off x="0" y="0"/>
              <a:ext cx="4344507" cy="2252176"/>
            </a:xfrm>
            <a:custGeom>
              <a:rect b="b" l="l" r="r" t="t"/>
              <a:pathLst>
                <a:path extrusionOk="0" h="2252176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2208528"/>
                  </a:lnTo>
                  <a:cubicBezTo>
                    <a:pt x="4344507" y="2232635"/>
                    <a:pt x="4324965" y="2252176"/>
                    <a:pt x="4300858" y="2252176"/>
                  </a:cubicBezTo>
                  <a:lnTo>
                    <a:pt x="43648" y="2252176"/>
                  </a:lnTo>
                  <a:cubicBezTo>
                    <a:pt x="19542" y="2252176"/>
                    <a:pt x="0" y="2232635"/>
                    <a:pt x="0" y="2208528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D0D7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 txBox="1"/>
            <p:nvPr/>
          </p:nvSpPr>
          <p:spPr>
            <a:xfrm>
              <a:off x="0" y="-28575"/>
              <a:ext cx="4344507" cy="228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0" name="Google Shape;250;p31"/>
          <p:cNvCxnSpPr/>
          <p:nvPr/>
        </p:nvCxnSpPr>
        <p:spPr>
          <a:xfrm>
            <a:off x="4576763" y="740446"/>
            <a:ext cx="0" cy="3850100"/>
          </a:xfrm>
          <a:prstGeom prst="straightConnector1">
            <a:avLst/>
          </a:prstGeom>
          <a:noFill/>
          <a:ln cap="flat" cmpd="sng" w="19050">
            <a:solidFill>
              <a:srgbClr val="D0D7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35857" y="2174334"/>
            <a:ext cx="3419664" cy="0"/>
          </a:xfrm>
          <a:prstGeom prst="straightConnector1">
            <a:avLst/>
          </a:prstGeom>
          <a:noFill/>
          <a:ln cap="flat" cmpd="sng" w="19050">
            <a:solidFill>
              <a:srgbClr val="D0D7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31"/>
          <p:cNvCxnSpPr/>
          <p:nvPr/>
        </p:nvCxnSpPr>
        <p:spPr>
          <a:xfrm>
            <a:off x="5005388" y="2179096"/>
            <a:ext cx="3419664" cy="0"/>
          </a:xfrm>
          <a:prstGeom prst="straightConnector1">
            <a:avLst/>
          </a:prstGeom>
          <a:noFill/>
          <a:ln cap="flat" cmpd="sng" w="19050">
            <a:solidFill>
              <a:srgbClr val="D0D7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31"/>
          <p:cNvSpPr txBox="1"/>
          <p:nvPr/>
        </p:nvSpPr>
        <p:spPr>
          <a:xfrm>
            <a:off x="824202" y="1039402"/>
            <a:ext cx="3242973" cy="8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Preprocessing</a:t>
            </a:r>
            <a:endParaRPr sz="700"/>
          </a:p>
        </p:txBody>
      </p:sp>
      <p:sp>
        <p:nvSpPr>
          <p:cNvPr id="254" name="Google Shape;254;p31"/>
          <p:cNvSpPr txBox="1"/>
          <p:nvPr/>
        </p:nvSpPr>
        <p:spPr>
          <a:xfrm>
            <a:off x="5005388" y="1237049"/>
            <a:ext cx="3242973" cy="42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TF-IDF?</a:t>
            </a:r>
            <a:endParaRPr sz="700"/>
          </a:p>
        </p:txBody>
      </p:sp>
      <p:sp>
        <p:nvSpPr>
          <p:cNvPr id="255" name="Google Shape;255;p31"/>
          <p:cNvSpPr txBox="1"/>
          <p:nvPr/>
        </p:nvSpPr>
        <p:spPr>
          <a:xfrm>
            <a:off x="824202" y="2310439"/>
            <a:ext cx="3242973" cy="1408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01600" lvl="1" marL="215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Steps applied to each review: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Lowercase conversion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HTML tags and scripts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URLs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 punctuation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Normalize whitespace</a:t>
            </a:r>
            <a:endParaRPr sz="700"/>
          </a:p>
          <a:p>
            <a:pPr indent="-139700" lvl="2" marL="431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TF-IDF vectorization (max 10,000 features)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5005388" y="2315202"/>
            <a:ext cx="3242973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Reduces noise by removing common stopwords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Assigns weights to meaningful words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Prevents dominance of frequent but uninformative terms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Works extremely well with linear models like Logistic Regression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2"/>
          <p:cNvSpPr txBox="1"/>
          <p:nvPr/>
        </p:nvSpPr>
        <p:spPr>
          <a:xfrm>
            <a:off x="514350" y="482470"/>
            <a:ext cx="3700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Baseline </a:t>
            </a:r>
            <a:endParaRPr sz="400"/>
          </a:p>
        </p:txBody>
      </p:sp>
      <p:sp>
        <p:nvSpPr>
          <p:cNvPr id="263" name="Google Shape;263;p32"/>
          <p:cNvSpPr txBox="1"/>
          <p:nvPr/>
        </p:nvSpPr>
        <p:spPr>
          <a:xfrm>
            <a:off x="514350" y="1604132"/>
            <a:ext cx="34338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Linear classifier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Uses weighted TF-IDF features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Predicts probability of positive sentiment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Interpretable and computationally efficient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Accuracy: ~0.889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Performs strongly because: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TF-IDF features are sparse and high-dimensional</a:t>
            </a:r>
            <a:endParaRPr sz="700"/>
          </a:p>
          <a:p>
            <a:pPr indent="-139700" lvl="2" marL="4318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⚬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handles linear separability well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Key Insight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Logistic Regression is difficult to outperform on TF-IDF features unless deep learning incorporates richer text representation.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32"/>
          <p:cNvGrpSpPr/>
          <p:nvPr/>
        </p:nvGrpSpPr>
        <p:grpSpPr>
          <a:xfrm>
            <a:off x="4509229" y="430898"/>
            <a:ext cx="4185566" cy="4258072"/>
            <a:chOff x="0" y="-28575"/>
            <a:chExt cx="2204742" cy="2242935"/>
          </a:xfrm>
        </p:grpSpPr>
        <p:sp>
          <p:nvSpPr>
            <p:cNvPr id="265" name="Google Shape;265;p32"/>
            <p:cNvSpPr/>
            <p:nvPr/>
          </p:nvSpPr>
          <p:spPr>
            <a:xfrm>
              <a:off x="0" y="0"/>
              <a:ext cx="2204742" cy="2214360"/>
            </a:xfrm>
            <a:custGeom>
              <a:rect b="b" l="l" r="r" t="t"/>
              <a:pathLst>
                <a:path extrusionOk="0"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 txBox="1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050" y="754900"/>
            <a:ext cx="3912875" cy="3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D7DD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 rot="-1977201">
            <a:off x="4151063" y="-400515"/>
            <a:ext cx="6395652" cy="4721154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3"/>
          <p:cNvSpPr txBox="1"/>
          <p:nvPr/>
        </p:nvSpPr>
        <p:spPr>
          <a:xfrm>
            <a:off x="514350" y="482470"/>
            <a:ext cx="37002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8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Feedforward Neural Network Architecture</a:t>
            </a:r>
            <a:endParaRPr sz="200"/>
          </a:p>
        </p:txBody>
      </p:sp>
      <p:sp>
        <p:nvSpPr>
          <p:cNvPr id="274" name="Google Shape;274;p33"/>
          <p:cNvSpPr txBox="1"/>
          <p:nvPr/>
        </p:nvSpPr>
        <p:spPr>
          <a:xfrm>
            <a:off x="514350" y="1492607"/>
            <a:ext cx="34338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Network Structure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Input: 10,000-dimensional TF-IDF vector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Hidden Layer 1: Dense(16–64), ReLU/Tanh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Dropout(0.3) to prevent overfitting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Hidden Layer 2: Dense(hidden_units/2), activation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Output Layer: Dense(1), Sigmoid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Training Setup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Binary Cross-Entropy loss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Optimizers: Adam or SGD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Epochs: 5 (constant across experiments)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Batch size: 64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Validation split: 10%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Why FNN?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Captures nonlinear relationships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Flexible architecture</a:t>
            </a:r>
            <a:endParaRPr sz="700"/>
          </a:p>
          <a:p>
            <a:pPr indent="-114300" lvl="1" marL="2159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Char char="•"/>
            </a:pPr>
            <a:r>
              <a:rPr b="0" i="0" lang="en-GB" sz="1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Baseline for deeper neural systems (CNNs, LSTMs)</a:t>
            </a:r>
            <a:endParaRPr sz="700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